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sldIdLst>
    <p:sldId id="256" r:id="rId2"/>
    <p:sldId id="259" r:id="rId3"/>
    <p:sldId id="298" r:id="rId4"/>
    <p:sldId id="318" r:id="rId5"/>
    <p:sldId id="317" r:id="rId6"/>
    <p:sldId id="266" r:id="rId7"/>
    <p:sldId id="268" r:id="rId8"/>
    <p:sldId id="260" r:id="rId9"/>
    <p:sldId id="282" r:id="rId10"/>
    <p:sldId id="314" r:id="rId11"/>
    <p:sldId id="315" r:id="rId12"/>
    <p:sldId id="31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E3B0C6-48EE-0C9A-52B1-8B0DEC7F270D}" name="Robert van der Horst - TPSolar" initials="RvdH" userId="Robert van der Horst - TPSola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ert van der Horst - TPSolar" initials="RvdH" lastIdx="5" clrIdx="0">
    <p:extLst>
      <p:ext uri="{19B8F6BF-5375-455C-9EA6-DF929625EA0E}">
        <p15:presenceInfo xmlns:p15="http://schemas.microsoft.com/office/powerpoint/2012/main" userId="Robert van der Horst - TPSolar" providerId="None"/>
      </p:ext>
    </p:extLst>
  </p:cmAuthor>
  <p:cmAuthor id="2" name="Eigenaar" initials="E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91D"/>
    <a:srgbClr val="4E8F9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7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9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9A7D18-DF17-44EF-8BAA-EFC75E0C36A9}" type="datetimeFigureOut">
              <a:rPr lang="nl-NL" smtClean="0"/>
              <a:pPr/>
              <a:t>3-11-2022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AF623-A623-477E-960E-62E2E6233BE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145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953E-931A-4F3D-AE05-C20480583080}" type="datetime1">
              <a:rPr lang="nl-NL" smtClean="0"/>
              <a:pPr/>
              <a:t>3-11-2022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657-C4F4-470F-8469-18C2407C33D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7937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773C5-0283-493F-AAAC-6451B0982C5C}" type="datetime1">
              <a:rPr lang="nl-NL" smtClean="0"/>
              <a:pPr/>
              <a:t>3-11-2022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657-C4F4-470F-8469-18C2407C33D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4222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9142B-820F-4A13-8A13-5AD87F8C7E48}" type="datetime1">
              <a:rPr lang="nl-NL" smtClean="0"/>
              <a:pPr/>
              <a:t>3-11-2022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657-C4F4-470F-8469-18C2407C33D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3847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45895-36D9-4339-AD3B-B7929B6925B2}" type="datetime1">
              <a:rPr lang="nl-NL" smtClean="0"/>
              <a:pPr/>
              <a:t>3-11-2022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657-C4F4-470F-8469-18C2407C33D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8948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27792-FB36-4D8E-8897-181F21CFE90D}" type="datetime1">
              <a:rPr lang="nl-NL" smtClean="0"/>
              <a:pPr/>
              <a:t>3-11-2022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657-C4F4-470F-8469-18C2407C33D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7065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54EB-90AD-472B-A8D3-38D1A1879466}" type="datetime1">
              <a:rPr lang="nl-NL" smtClean="0"/>
              <a:pPr/>
              <a:t>3-11-2022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657-C4F4-470F-8469-18C2407C33D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61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81F9-017D-4055-8AFB-1FD19187A8BE}" type="datetime1">
              <a:rPr lang="nl-NL" smtClean="0"/>
              <a:pPr/>
              <a:t>3-11-2022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657-C4F4-470F-8469-18C2407C33D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1177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23D89-AE37-439D-91E8-048260ED5090}" type="datetime1">
              <a:rPr lang="nl-NL" smtClean="0"/>
              <a:pPr/>
              <a:t>3-11-2022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657-C4F4-470F-8469-18C2407C33D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8514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E660-3D93-4C70-A391-EC32A36F5738}" type="datetime1">
              <a:rPr lang="nl-NL" smtClean="0"/>
              <a:pPr/>
              <a:t>3-11-2022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657-C4F4-470F-8469-18C2407C33D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2339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2A67B-CE32-4057-84DF-21C5A29B331F}" type="datetime1">
              <a:rPr lang="nl-NL" smtClean="0"/>
              <a:pPr/>
              <a:t>3-11-2022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657-C4F4-470F-8469-18C2407C33D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6272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9ADCC-D8AB-4ABD-A485-18BB68DA3913}" type="datetime1">
              <a:rPr lang="nl-NL" smtClean="0"/>
              <a:pPr/>
              <a:t>3-11-2022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657-C4F4-470F-8469-18C2407C33D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5523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5BF5C-A3A7-41BA-A78E-020B4CA88D05}" type="datetime1">
              <a:rPr lang="nl-NL" smtClean="0"/>
              <a:pPr/>
              <a:t>3-11-2022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53657-C4F4-470F-8469-18C2407C33D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4476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jpeg"/><Relationship Id="rId7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psolar.nl/lagewald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07379CDB-81DC-524A-9430-66EF2E018F1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AAAA3AE7-07D4-4F5B-8C52-46F840E5F94C}"/>
              </a:ext>
            </a:extLst>
          </p:cNvPr>
          <p:cNvSpPr txBox="1"/>
          <p:nvPr/>
        </p:nvSpPr>
        <p:spPr>
          <a:xfrm>
            <a:off x="7031848" y="3647916"/>
            <a:ext cx="4947285" cy="270843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NL" sz="4000" b="1" dirty="0">
                <a:solidFill>
                  <a:schemeClr val="accent2"/>
                </a:solidFill>
              </a:rPr>
              <a:t>Zonnepark Lage Wald</a:t>
            </a:r>
          </a:p>
          <a:p>
            <a:pPr algn="ctr"/>
            <a:endParaRPr lang="nl-NL" sz="3200" b="1" dirty="0">
              <a:solidFill>
                <a:schemeClr val="bg1"/>
              </a:solidFill>
            </a:endParaRPr>
          </a:p>
          <a:p>
            <a:pPr algn="ctr"/>
            <a:r>
              <a:rPr lang="nl-NL" sz="3200" b="1" dirty="0">
                <a:solidFill>
                  <a:schemeClr val="bg1"/>
                </a:solidFill>
              </a:rPr>
              <a:t>Informatiebijeenkomst II</a:t>
            </a:r>
          </a:p>
          <a:p>
            <a:pPr algn="ctr"/>
            <a:r>
              <a:rPr lang="nl-NL" sz="3200" b="1" dirty="0">
                <a:solidFill>
                  <a:schemeClr val="bg1"/>
                </a:solidFill>
              </a:rPr>
              <a:t>TPSolar</a:t>
            </a:r>
          </a:p>
          <a:p>
            <a:pPr algn="ctr"/>
            <a:r>
              <a:rPr lang="nl-NL" sz="3400" dirty="0">
                <a:solidFill>
                  <a:schemeClr val="bg1"/>
                </a:solidFill>
              </a:rPr>
              <a:t>03-11-2022</a:t>
            </a:r>
          </a:p>
        </p:txBody>
      </p:sp>
      <p:sp>
        <p:nvSpPr>
          <p:cNvPr id="17" name="Tijdelijke aanduiding voor dianummer 16">
            <a:extLst>
              <a:ext uri="{FF2B5EF4-FFF2-40B4-BE49-F238E27FC236}">
                <a16:creationId xmlns:a16="http://schemas.microsoft.com/office/drawing/2014/main" id="{EFCE27ED-6DB0-42BC-9B61-D836A0E5A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28553657-C4F4-470F-8469-18C2407C33D8}" type="slidenum">
              <a:rPr lang="nl-NL" smtClean="0"/>
              <a:pPr/>
              <a:t>1</a:t>
            </a:fld>
            <a:endParaRPr lang="nl-NL" dirty="0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CEF30A38-76B5-054B-9244-0CA559D79F72}"/>
              </a:ext>
            </a:extLst>
          </p:cNvPr>
          <p:cNvSpPr/>
          <p:nvPr/>
        </p:nvSpPr>
        <p:spPr>
          <a:xfrm>
            <a:off x="0" y="6488668"/>
            <a:ext cx="1447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Bron: TPSolar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F3ABCAB-98A9-7405-4197-D661D42BC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01" y="236904"/>
            <a:ext cx="1608078" cy="791795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FAE8F74A-423F-B83F-A090-D88FDBDA1852}"/>
              </a:ext>
            </a:extLst>
          </p:cNvPr>
          <p:cNvSpPr/>
          <p:nvPr/>
        </p:nvSpPr>
        <p:spPr>
          <a:xfrm>
            <a:off x="3791010" y="886656"/>
            <a:ext cx="460997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8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Welkom!</a:t>
            </a:r>
          </a:p>
        </p:txBody>
      </p:sp>
      <p:pic>
        <p:nvPicPr>
          <p:cNvPr id="4" name="Picture 2" descr="Contact opnemen | Berg en Dal | Loket Duurzaam Wonen Plus">
            <a:extLst>
              <a:ext uri="{FF2B5EF4-FFF2-40B4-BE49-F238E27FC236}">
                <a16:creationId xmlns:a16="http://schemas.microsoft.com/office/drawing/2014/main" id="{933D7B6B-2C84-F970-C414-BFF268891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8" y="1100673"/>
            <a:ext cx="2209785" cy="612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821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150DA31-6614-4547-B33B-334954F90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1745" y="273507"/>
            <a:ext cx="5660122" cy="1021428"/>
          </a:xfrm>
        </p:spPr>
        <p:txBody>
          <a:bodyPr>
            <a:normAutofit/>
          </a:bodyPr>
          <a:lstStyle/>
          <a:p>
            <a:pPr algn="ctr"/>
            <a:r>
              <a:rPr lang="nl-NL" sz="4000" b="1" dirty="0">
                <a:solidFill>
                  <a:schemeClr val="accent2"/>
                </a:solidFill>
              </a:rPr>
              <a:t>Inhoud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66B49C7-ECAC-4DC1-A20F-CE0C9202B5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44809" y="1857982"/>
            <a:ext cx="5990253" cy="4475892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SzPts val="2400"/>
            </a:pPr>
            <a:r>
              <a:rPr lang="nl-NL" sz="2400" dirty="0"/>
              <a:t>Plenair </a:t>
            </a:r>
          </a:p>
          <a:p>
            <a:pPr lvl="1">
              <a:lnSpc>
                <a:spcPct val="170000"/>
              </a:lnSpc>
              <a:buSzPts val="2400"/>
            </a:pPr>
            <a:r>
              <a:rPr lang="nl-NL" sz="2000" dirty="0"/>
              <a:t>Erik Wieffer TPSolar &amp; wethouder Erik Weijers</a:t>
            </a:r>
          </a:p>
          <a:p>
            <a:pPr>
              <a:lnSpc>
                <a:spcPct val="170000"/>
              </a:lnSpc>
              <a:buSzPts val="2400"/>
            </a:pPr>
            <a:r>
              <a:rPr lang="nl-NL" sz="2400" dirty="0"/>
              <a:t>3D visualisatie</a:t>
            </a:r>
          </a:p>
          <a:p>
            <a:pPr>
              <a:lnSpc>
                <a:spcPct val="170000"/>
              </a:lnSpc>
              <a:buSzPts val="2400"/>
            </a:pPr>
            <a:r>
              <a:rPr lang="nl-NL" sz="2400" dirty="0"/>
              <a:t>Tafels</a:t>
            </a:r>
          </a:p>
          <a:p>
            <a:pPr>
              <a:lnSpc>
                <a:spcPct val="170000"/>
              </a:lnSpc>
              <a:buSzPts val="2400"/>
            </a:pPr>
            <a:r>
              <a:rPr lang="nl-NL" sz="2400" dirty="0"/>
              <a:t>Plenaire afsluiting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E0AABD1-CA49-40A2-BB50-B2CD2066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9106" y="6451031"/>
            <a:ext cx="2743200" cy="365125"/>
          </a:xfrm>
        </p:spPr>
        <p:txBody>
          <a:bodyPr/>
          <a:lstStyle/>
          <a:p>
            <a:fld id="{28553657-C4F4-470F-8469-18C2407C33D8}" type="slidenum">
              <a:rPr lang="nl-NL" sz="1400" b="1" smtClean="0">
                <a:solidFill>
                  <a:schemeClr val="bg1"/>
                </a:solidFill>
              </a:rPr>
              <a:pPr/>
              <a:t>2</a:t>
            </a:fld>
            <a:endParaRPr lang="nl-NL" sz="1400" b="1" dirty="0">
              <a:solidFill>
                <a:schemeClr val="bg1"/>
              </a:solidFill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B7B59BC-CCC0-49D5-8545-55A9AF9CE2AD}"/>
              </a:ext>
            </a:extLst>
          </p:cNvPr>
          <p:cNvCxnSpPr/>
          <p:nvPr/>
        </p:nvCxnSpPr>
        <p:spPr>
          <a:xfrm>
            <a:off x="-2796" y="1333399"/>
            <a:ext cx="12189204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Afbeelding 6">
            <a:extLst>
              <a:ext uri="{FF2B5EF4-FFF2-40B4-BE49-F238E27FC236}">
                <a16:creationId xmlns:a16="http://schemas.microsoft.com/office/drawing/2014/main" id="{91377A5D-F1E8-59C0-A592-1482FD0A5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01" y="236904"/>
            <a:ext cx="1608078" cy="79179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1E170F8B-74C2-CC09-98FA-3BCE9E7478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8" r="10501"/>
          <a:stretch/>
        </p:blipFill>
        <p:spPr>
          <a:xfrm>
            <a:off x="401568" y="1470381"/>
            <a:ext cx="5302653" cy="5251094"/>
          </a:xfrm>
          <a:prstGeom prst="rect">
            <a:avLst/>
          </a:prstGeom>
        </p:spPr>
      </p:pic>
      <p:pic>
        <p:nvPicPr>
          <p:cNvPr id="2" name="Picture 2" descr="Heren Recreanten Harfsen – HR1">
            <a:extLst>
              <a:ext uri="{FF2B5EF4-FFF2-40B4-BE49-F238E27FC236}">
                <a16:creationId xmlns:a16="http://schemas.microsoft.com/office/drawing/2014/main" id="{FB1D5ECB-2E59-6F5F-F14F-004BDCDCB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209" y="3144400"/>
            <a:ext cx="2315440" cy="85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ontact opnemen | Berg en Dal | Loket Duurzaam Wonen Plus">
            <a:extLst>
              <a:ext uri="{FF2B5EF4-FFF2-40B4-BE49-F238E27FC236}">
                <a16:creationId xmlns:a16="http://schemas.microsoft.com/office/drawing/2014/main" id="{DB5F5372-4116-A257-4595-0F8697DE6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6349" y="327426"/>
            <a:ext cx="3048714" cy="84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429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657-C4F4-470F-8469-18C2407C33D8}" type="slidenum">
              <a:rPr lang="nl-NL" smtClean="0"/>
              <a:pPr/>
              <a:t>3</a:t>
            </a:fld>
            <a:endParaRPr lang="nl-NL"/>
          </a:p>
        </p:txBody>
      </p:sp>
      <p:sp>
        <p:nvSpPr>
          <p:cNvPr id="6" name="Titel 3">
            <a:extLst>
              <a:ext uri="{FF2B5EF4-FFF2-40B4-BE49-F238E27FC236}">
                <a16:creationId xmlns:a16="http://schemas.microsoft.com/office/drawing/2014/main" id="{6150DA31-6614-4547-B33B-334954F90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6807" y="311971"/>
            <a:ext cx="5660122" cy="1021428"/>
          </a:xfrm>
        </p:spPr>
        <p:txBody>
          <a:bodyPr>
            <a:normAutofit/>
          </a:bodyPr>
          <a:lstStyle/>
          <a:p>
            <a:pPr algn="ctr"/>
            <a:r>
              <a:rPr lang="nl-NL" sz="4000" b="1" dirty="0">
                <a:solidFill>
                  <a:schemeClr val="accent2"/>
                </a:solidFill>
              </a:rPr>
              <a:t>Plenaire aftrap</a:t>
            </a: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0B7B59BC-CCC0-49D5-8545-55A9AF9CE2AD}"/>
              </a:ext>
            </a:extLst>
          </p:cNvPr>
          <p:cNvCxnSpPr/>
          <p:nvPr/>
        </p:nvCxnSpPr>
        <p:spPr>
          <a:xfrm>
            <a:off x="-2796" y="1333399"/>
            <a:ext cx="12189204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ijdelijke aanduiding voor inhoud 5">
            <a:extLst>
              <a:ext uri="{FF2B5EF4-FFF2-40B4-BE49-F238E27FC236}">
                <a16:creationId xmlns:a16="http://schemas.microsoft.com/office/drawing/2014/main" id="{D66B49C7-ECAC-4DC1-A20F-CE0C9202B5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5809" y="1315743"/>
            <a:ext cx="6803890" cy="5058263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70000"/>
              </a:lnSpc>
              <a:spcBef>
                <a:spcPts val="600"/>
              </a:spcBef>
              <a:buSzPts val="2400"/>
              <a:buNone/>
            </a:pPr>
            <a:r>
              <a:rPr lang="nl-NL" sz="8000" b="1" dirty="0"/>
              <a:t>Aanvraag ingediend bij gemeente</a:t>
            </a:r>
          </a:p>
          <a:p>
            <a:pPr>
              <a:lnSpc>
                <a:spcPct val="170000"/>
              </a:lnSpc>
              <a:spcBef>
                <a:spcPts val="600"/>
              </a:spcBef>
              <a:buSzPts val="2400"/>
            </a:pPr>
            <a:r>
              <a:rPr lang="nl-NL" sz="7200" dirty="0"/>
              <a:t>Alle stukken ambtelijk getoetst en afgestemd</a:t>
            </a:r>
          </a:p>
          <a:p>
            <a:pPr marL="0" indent="0">
              <a:lnSpc>
                <a:spcPct val="170000"/>
              </a:lnSpc>
              <a:spcBef>
                <a:spcPts val="600"/>
              </a:spcBef>
              <a:buSzPts val="2400"/>
              <a:buNone/>
            </a:pPr>
            <a:r>
              <a:rPr lang="nl-NL" sz="8000" b="1" dirty="0"/>
              <a:t>Aanvraag aantal maanden stil gelegen</a:t>
            </a:r>
          </a:p>
          <a:p>
            <a:pPr>
              <a:lnSpc>
                <a:spcPct val="170000"/>
              </a:lnSpc>
              <a:spcBef>
                <a:spcPts val="600"/>
              </a:spcBef>
              <a:buSzPts val="2400"/>
            </a:pPr>
            <a:r>
              <a:rPr lang="nl-NL" sz="7200" dirty="0"/>
              <a:t>Gemeenteraadsverkiezingen</a:t>
            </a:r>
          </a:p>
          <a:p>
            <a:pPr>
              <a:lnSpc>
                <a:spcPct val="170000"/>
              </a:lnSpc>
              <a:spcBef>
                <a:spcPts val="600"/>
              </a:spcBef>
              <a:buSzPts val="2400"/>
            </a:pPr>
            <a:r>
              <a:rPr lang="nl-NL" sz="7200" dirty="0"/>
              <a:t>Lopend participatietraject</a:t>
            </a:r>
          </a:p>
          <a:p>
            <a:pPr marL="0" indent="0">
              <a:lnSpc>
                <a:spcPct val="170000"/>
              </a:lnSpc>
              <a:spcBef>
                <a:spcPts val="600"/>
              </a:spcBef>
              <a:buSzPts val="2400"/>
              <a:buNone/>
            </a:pPr>
            <a:r>
              <a:rPr lang="nl-NL" sz="8000" b="1" dirty="0"/>
              <a:t>Uitgevoerde studies</a:t>
            </a:r>
          </a:p>
          <a:p>
            <a:pPr>
              <a:lnSpc>
                <a:spcPct val="170000"/>
              </a:lnSpc>
              <a:spcBef>
                <a:spcPts val="600"/>
              </a:spcBef>
              <a:buSzPts val="2400"/>
            </a:pPr>
            <a:r>
              <a:rPr lang="nl-NL" sz="7200" dirty="0" err="1"/>
              <a:t>Quickscan</a:t>
            </a:r>
            <a:r>
              <a:rPr lang="nl-NL" sz="7200" dirty="0"/>
              <a:t> flora en fauna (Otte Groenadvies)</a:t>
            </a:r>
          </a:p>
          <a:p>
            <a:pPr>
              <a:lnSpc>
                <a:spcPct val="170000"/>
              </a:lnSpc>
              <a:spcBef>
                <a:spcPts val="600"/>
              </a:spcBef>
              <a:buSzPts val="2400"/>
            </a:pPr>
            <a:r>
              <a:rPr lang="nl-NL" sz="7200" dirty="0"/>
              <a:t>Landschappelijke inventarisatie en visie (</a:t>
            </a:r>
            <a:r>
              <a:rPr lang="nl-NL" sz="7200" dirty="0" err="1"/>
              <a:t>LabelTIEN</a:t>
            </a:r>
            <a:r>
              <a:rPr lang="nl-NL" sz="7200" dirty="0"/>
              <a:t>)</a:t>
            </a:r>
          </a:p>
          <a:p>
            <a:pPr>
              <a:lnSpc>
                <a:spcPct val="170000"/>
              </a:lnSpc>
              <a:spcBef>
                <a:spcPts val="600"/>
              </a:spcBef>
              <a:buSzPts val="2400"/>
            </a:pPr>
            <a:r>
              <a:rPr lang="nl-NL" sz="7200" dirty="0"/>
              <a:t>Akkervogeladvies (</a:t>
            </a:r>
            <a:r>
              <a:rPr lang="nl-NL" sz="7200" dirty="0" err="1"/>
              <a:t>Sovon</a:t>
            </a:r>
            <a:r>
              <a:rPr lang="nl-NL" sz="7200" dirty="0"/>
              <a:t>)</a:t>
            </a:r>
          </a:p>
          <a:p>
            <a:pPr>
              <a:lnSpc>
                <a:spcPct val="170000"/>
              </a:lnSpc>
              <a:spcBef>
                <a:spcPts val="600"/>
              </a:spcBef>
              <a:buSzPts val="2400"/>
            </a:pPr>
            <a:r>
              <a:rPr lang="nl-NL" sz="7200" dirty="0"/>
              <a:t>Beheeradvies (Natuurbalans – Limes </a:t>
            </a:r>
            <a:r>
              <a:rPr lang="nl-NL" sz="7200" dirty="0" err="1"/>
              <a:t>Divergens</a:t>
            </a:r>
            <a:r>
              <a:rPr lang="nl-NL" sz="7200" dirty="0"/>
              <a:t>)</a:t>
            </a:r>
          </a:p>
          <a:p>
            <a:pPr>
              <a:lnSpc>
                <a:spcPct val="170000"/>
              </a:lnSpc>
              <a:spcBef>
                <a:spcPts val="600"/>
              </a:spcBef>
              <a:buSzPts val="2400"/>
            </a:pPr>
            <a:r>
              <a:rPr lang="nl-NL" sz="7200" dirty="0"/>
              <a:t>Bureauonderzoek archeologie (</a:t>
            </a:r>
            <a:r>
              <a:rPr lang="nl-NL" sz="7200" dirty="0" err="1"/>
              <a:t>Bodac</a:t>
            </a:r>
            <a:r>
              <a:rPr lang="nl-NL" sz="7200" dirty="0"/>
              <a:t>)</a:t>
            </a:r>
          </a:p>
          <a:p>
            <a:pPr lvl="1">
              <a:lnSpc>
                <a:spcPct val="170000"/>
              </a:lnSpc>
              <a:buSzPts val="2400"/>
            </a:pPr>
            <a:endParaRPr lang="nl-NL" sz="6400" dirty="0"/>
          </a:p>
          <a:p>
            <a:pPr marL="0" indent="0">
              <a:lnSpc>
                <a:spcPct val="170000"/>
              </a:lnSpc>
              <a:buSzPts val="2400"/>
              <a:buNone/>
            </a:pPr>
            <a:br>
              <a:rPr lang="nl-NL" sz="2400" dirty="0"/>
            </a:br>
            <a:endParaRPr lang="nl-NL" sz="2400" dirty="0"/>
          </a:p>
          <a:p>
            <a:pPr>
              <a:buClr>
                <a:schemeClr val="accent2"/>
              </a:buClr>
              <a:buSzPts val="2400"/>
              <a:buFont typeface="Noto Sans Symbols"/>
              <a:buChar char="❖"/>
            </a:pPr>
            <a:endParaRPr lang="nl-NL" sz="2400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5CD4384D-ACA2-05DD-4A24-020ED2B7A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005" y="2236917"/>
            <a:ext cx="1591823" cy="1111750"/>
          </a:xfrm>
          <a:prstGeom prst="rect">
            <a:avLst/>
          </a:prstGeom>
        </p:spPr>
      </p:pic>
      <p:pic>
        <p:nvPicPr>
          <p:cNvPr id="1026" name="Picture 2" descr="Lidmaatschap Sovon - sovon">
            <a:extLst>
              <a:ext uri="{FF2B5EF4-FFF2-40B4-BE49-F238E27FC236}">
                <a16:creationId xmlns:a16="http://schemas.microsoft.com/office/drawing/2014/main" id="{B060CEB2-0E73-884A-4148-45A5023B3E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5" r="16147" b="10165"/>
          <a:stretch/>
        </p:blipFill>
        <p:spPr bwMode="auto">
          <a:xfrm>
            <a:off x="7109699" y="1638099"/>
            <a:ext cx="1776770" cy="1348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go brabant – NWGR">
            <a:extLst>
              <a:ext uri="{FF2B5EF4-FFF2-40B4-BE49-F238E27FC236}">
                <a16:creationId xmlns:a16="http://schemas.microsoft.com/office/drawing/2014/main" id="{4FA3B92C-16D7-FD45-1718-CAFEDA82F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450" y="5043122"/>
            <a:ext cx="1853269" cy="1053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4AC19D8F-3720-D70E-253E-7EEF5DCDFC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1925" y="3459671"/>
            <a:ext cx="2552320" cy="921377"/>
          </a:xfrm>
          <a:prstGeom prst="rect">
            <a:avLst/>
          </a:prstGeom>
        </p:spPr>
      </p:pic>
      <p:pic>
        <p:nvPicPr>
          <p:cNvPr id="3" name="Afbeelding 2" descr="Afbeelding met tekst&#10;&#10;Automatisch gegenereerde beschrijving">
            <a:extLst>
              <a:ext uri="{FF2B5EF4-FFF2-40B4-BE49-F238E27FC236}">
                <a16:creationId xmlns:a16="http://schemas.microsoft.com/office/drawing/2014/main" id="{E3E624A5-3C67-FABC-A648-A45730FC61A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60" r="16880"/>
          <a:stretch/>
        </p:blipFill>
        <p:spPr>
          <a:xfrm>
            <a:off x="10063333" y="4225572"/>
            <a:ext cx="1825166" cy="1387560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D823CB10-71BD-1F2A-BB4E-B17BE3F578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01" y="236904"/>
            <a:ext cx="1608078" cy="791795"/>
          </a:xfrm>
          <a:prstGeom prst="rect">
            <a:avLst/>
          </a:prstGeom>
        </p:spPr>
      </p:pic>
      <p:pic>
        <p:nvPicPr>
          <p:cNvPr id="4" name="Picture 2" descr="Contact opnemen | Berg en Dal | Loket Duurzaam Wonen Plus">
            <a:extLst>
              <a:ext uri="{FF2B5EF4-FFF2-40B4-BE49-F238E27FC236}">
                <a16:creationId xmlns:a16="http://schemas.microsoft.com/office/drawing/2014/main" id="{6608D6B8-BF9B-E0A0-FF0D-34DC81FD1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6349" y="327426"/>
            <a:ext cx="3048714" cy="84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E0AABD1-CA49-40A2-BB50-B2CD2066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9106" y="6451031"/>
            <a:ext cx="2743200" cy="365125"/>
          </a:xfrm>
        </p:spPr>
        <p:txBody>
          <a:bodyPr/>
          <a:lstStyle/>
          <a:p>
            <a:fld id="{28553657-C4F4-470F-8469-18C2407C33D8}" type="slidenum">
              <a:rPr lang="nl-NL" sz="1400" b="1" smtClean="0">
                <a:solidFill>
                  <a:schemeClr val="bg1"/>
                </a:solidFill>
              </a:rPr>
              <a:pPr/>
              <a:t>4</a:t>
            </a:fld>
            <a:endParaRPr lang="nl-NL" sz="1400" b="1" dirty="0">
              <a:solidFill>
                <a:schemeClr val="bg1"/>
              </a:solidFill>
            </a:endParaRPr>
          </a:p>
        </p:txBody>
      </p:sp>
      <p:sp>
        <p:nvSpPr>
          <p:cNvPr id="2" name="Titel 3">
            <a:extLst>
              <a:ext uri="{FF2B5EF4-FFF2-40B4-BE49-F238E27FC236}">
                <a16:creationId xmlns:a16="http://schemas.microsoft.com/office/drawing/2014/main" id="{4FCFD375-0CEB-4035-8D15-59306CBF591A}"/>
              </a:ext>
            </a:extLst>
          </p:cNvPr>
          <p:cNvSpPr txBox="1">
            <a:spLocks/>
          </p:cNvSpPr>
          <p:nvPr/>
        </p:nvSpPr>
        <p:spPr>
          <a:xfrm>
            <a:off x="335624" y="461395"/>
            <a:ext cx="11332501" cy="83354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NL" sz="4000" b="1" dirty="0">
                <a:solidFill>
                  <a:schemeClr val="accent2"/>
                </a:solidFill>
              </a:rPr>
              <a:t>3D visualisatie ROM3D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A6594F77-F7F8-7E25-F330-F4B8CD0B4F9B}"/>
              </a:ext>
            </a:extLst>
          </p:cNvPr>
          <p:cNvCxnSpPr/>
          <p:nvPr/>
        </p:nvCxnSpPr>
        <p:spPr>
          <a:xfrm>
            <a:off x="-2796" y="1333399"/>
            <a:ext cx="12189204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" name="Afbeelding 4">
            <a:extLst>
              <a:ext uri="{FF2B5EF4-FFF2-40B4-BE49-F238E27FC236}">
                <a16:creationId xmlns:a16="http://schemas.microsoft.com/office/drawing/2014/main" id="{8D464B01-B723-4602-1AA6-8C4F00E45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01" y="236904"/>
            <a:ext cx="1608078" cy="791795"/>
          </a:xfrm>
          <a:prstGeom prst="rect">
            <a:avLst/>
          </a:prstGeom>
        </p:spPr>
      </p:pic>
      <p:pic>
        <p:nvPicPr>
          <p:cNvPr id="11" name="Afbeelding 10" descr="Afbeelding met illustratie&#10;&#10;Automatisch gegenereerde beschrijving">
            <a:extLst>
              <a:ext uri="{FF2B5EF4-FFF2-40B4-BE49-F238E27FC236}">
                <a16:creationId xmlns:a16="http://schemas.microsoft.com/office/drawing/2014/main" id="{18DBCEC2-C557-BB48-E2FC-CF703118C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102" y="1851502"/>
            <a:ext cx="3645408" cy="3944112"/>
          </a:xfrm>
          <a:prstGeom prst="rect">
            <a:avLst/>
          </a:prstGeom>
        </p:spPr>
      </p:pic>
      <p:pic>
        <p:nvPicPr>
          <p:cNvPr id="13" name="Picture 2" descr="Heren Recreanten Harfsen – HR1">
            <a:extLst>
              <a:ext uri="{FF2B5EF4-FFF2-40B4-BE49-F238E27FC236}">
                <a16:creationId xmlns:a16="http://schemas.microsoft.com/office/drawing/2014/main" id="{2BAE7581-3877-D2F5-D620-B134BA19F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4050" y="328587"/>
            <a:ext cx="2315440" cy="85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799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inhoud 9" descr="Afbeelding met tekst, illustratie, teken&#10;&#10;Automatisch gegenereerde beschrijving">
            <a:extLst>
              <a:ext uri="{FF2B5EF4-FFF2-40B4-BE49-F238E27FC236}">
                <a16:creationId xmlns:a16="http://schemas.microsoft.com/office/drawing/2014/main" id="{279ABE00-0811-7C40-686E-00FCE291C9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400" y="1530948"/>
            <a:ext cx="3961028" cy="3796103"/>
          </a:xfrm>
        </p:spPr>
      </p:pic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E0AABD1-CA49-40A2-BB50-B2CD2066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9106" y="6451031"/>
            <a:ext cx="2743200" cy="365125"/>
          </a:xfrm>
        </p:spPr>
        <p:txBody>
          <a:bodyPr/>
          <a:lstStyle/>
          <a:p>
            <a:fld id="{28553657-C4F4-470F-8469-18C2407C33D8}" type="slidenum">
              <a:rPr lang="nl-NL" sz="1400" b="1" smtClean="0">
                <a:solidFill>
                  <a:schemeClr val="bg1"/>
                </a:solidFill>
              </a:rPr>
              <a:pPr/>
              <a:t>5</a:t>
            </a:fld>
            <a:endParaRPr lang="nl-NL" sz="1400" b="1" dirty="0">
              <a:solidFill>
                <a:schemeClr val="bg1"/>
              </a:solidFill>
            </a:endParaRPr>
          </a:p>
        </p:txBody>
      </p:sp>
      <p:sp>
        <p:nvSpPr>
          <p:cNvPr id="2" name="Titel 3">
            <a:extLst>
              <a:ext uri="{FF2B5EF4-FFF2-40B4-BE49-F238E27FC236}">
                <a16:creationId xmlns:a16="http://schemas.microsoft.com/office/drawing/2014/main" id="{4FCFD375-0CEB-4035-8D15-59306CBF591A}"/>
              </a:ext>
            </a:extLst>
          </p:cNvPr>
          <p:cNvSpPr txBox="1">
            <a:spLocks/>
          </p:cNvSpPr>
          <p:nvPr/>
        </p:nvSpPr>
        <p:spPr>
          <a:xfrm>
            <a:off x="335624" y="461395"/>
            <a:ext cx="11332501" cy="83354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NL" sz="4000" b="1" dirty="0">
                <a:solidFill>
                  <a:schemeClr val="accent2"/>
                </a:solidFill>
              </a:rPr>
              <a:t>Tafels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A6594F77-F7F8-7E25-F330-F4B8CD0B4F9B}"/>
              </a:ext>
            </a:extLst>
          </p:cNvPr>
          <p:cNvCxnSpPr/>
          <p:nvPr/>
        </p:nvCxnSpPr>
        <p:spPr>
          <a:xfrm>
            <a:off x="-2796" y="1333399"/>
            <a:ext cx="12189204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" name="Afbeelding 4">
            <a:extLst>
              <a:ext uri="{FF2B5EF4-FFF2-40B4-BE49-F238E27FC236}">
                <a16:creationId xmlns:a16="http://schemas.microsoft.com/office/drawing/2014/main" id="{8D464B01-B723-4602-1AA6-8C4F00E45D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01" y="236904"/>
            <a:ext cx="1608078" cy="791795"/>
          </a:xfrm>
          <a:prstGeom prst="rect">
            <a:avLst/>
          </a:prstGeom>
        </p:spPr>
      </p:pic>
      <p:pic>
        <p:nvPicPr>
          <p:cNvPr id="12" name="Afbeelding 11" descr="Afbeelding met illustratie&#10;&#10;Automatisch gegenereerde beschrijving">
            <a:extLst>
              <a:ext uri="{FF2B5EF4-FFF2-40B4-BE49-F238E27FC236}">
                <a16:creationId xmlns:a16="http://schemas.microsoft.com/office/drawing/2014/main" id="{1BF1912B-A8A0-ACB7-04FC-BD8E5D73ED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241" y="2314707"/>
            <a:ext cx="3799730" cy="398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52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A7747162-7F1F-45C8-8E3B-5C4FDA796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9129" y="1897463"/>
            <a:ext cx="7104434" cy="4434671"/>
          </a:xfrm>
          <a:prstGeom prst="rect">
            <a:avLst/>
          </a:prstGeom>
        </p:spPr>
      </p:pic>
      <p:sp>
        <p:nvSpPr>
          <p:cNvPr id="20" name="Ovaal 19"/>
          <p:cNvSpPr/>
          <p:nvPr/>
        </p:nvSpPr>
        <p:spPr>
          <a:xfrm>
            <a:off x="2135599" y="1697525"/>
            <a:ext cx="4728519" cy="49344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150DA31-6614-4547-B33B-334954F90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983" y="226015"/>
            <a:ext cx="5660122" cy="1021428"/>
          </a:xfrm>
        </p:spPr>
        <p:txBody>
          <a:bodyPr>
            <a:normAutofit/>
          </a:bodyPr>
          <a:lstStyle/>
          <a:p>
            <a:pPr algn="ctr"/>
            <a:r>
              <a:rPr lang="nl-NL" sz="4000" b="1" dirty="0">
                <a:solidFill>
                  <a:schemeClr val="accent2"/>
                </a:solidFill>
              </a:rPr>
              <a:t>Hoe nu verder? 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E0AABD1-CA49-40A2-BB50-B2CD2066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9106" y="6451031"/>
            <a:ext cx="2743200" cy="365125"/>
          </a:xfrm>
        </p:spPr>
        <p:txBody>
          <a:bodyPr/>
          <a:lstStyle/>
          <a:p>
            <a:fld id="{28553657-C4F4-470F-8469-18C2407C33D8}" type="slidenum">
              <a:rPr lang="nl-NL" sz="1400" b="1" smtClean="0">
                <a:solidFill>
                  <a:schemeClr val="bg1"/>
                </a:solidFill>
              </a:rPr>
              <a:pPr/>
              <a:t>6</a:t>
            </a:fld>
            <a:endParaRPr lang="nl-NL" sz="1400" b="1" dirty="0">
              <a:solidFill>
                <a:schemeClr val="bg1"/>
              </a:solidFill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B7B59BC-CCC0-49D5-8545-55A9AF9CE2AD}"/>
              </a:ext>
            </a:extLst>
          </p:cNvPr>
          <p:cNvCxnSpPr/>
          <p:nvPr/>
        </p:nvCxnSpPr>
        <p:spPr>
          <a:xfrm>
            <a:off x="-2796" y="1333399"/>
            <a:ext cx="12189204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Rechthoek 2">
            <a:extLst>
              <a:ext uri="{FF2B5EF4-FFF2-40B4-BE49-F238E27FC236}">
                <a16:creationId xmlns:a16="http://schemas.microsoft.com/office/drawing/2014/main" id="{CD78EC97-0EAF-5246-8A62-E164385F80DB}"/>
              </a:ext>
            </a:extLst>
          </p:cNvPr>
          <p:cNvSpPr/>
          <p:nvPr/>
        </p:nvSpPr>
        <p:spPr>
          <a:xfrm>
            <a:off x="11253050" y="6103464"/>
            <a:ext cx="95731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100" dirty="0">
                <a:solidFill>
                  <a:schemeClr val="bg1"/>
                </a:solidFill>
              </a:rPr>
              <a:t>Bron: TPSolar</a:t>
            </a:r>
          </a:p>
        </p:txBody>
      </p:sp>
      <p:sp>
        <p:nvSpPr>
          <p:cNvPr id="15" name="TextBox 24">
            <a:extLst>
              <a:ext uri="{FF2B5EF4-FFF2-40B4-BE49-F238E27FC236}">
                <a16:creationId xmlns:a16="http://schemas.microsoft.com/office/drawing/2014/main" id="{C94B37A5-98EB-424B-9413-053510EB6F9E}"/>
              </a:ext>
            </a:extLst>
          </p:cNvPr>
          <p:cNvSpPr txBox="1"/>
          <p:nvPr/>
        </p:nvSpPr>
        <p:spPr>
          <a:xfrm>
            <a:off x="712519" y="3193810"/>
            <a:ext cx="5879691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nl-NL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600" dirty="0"/>
              <a:t>December 2022 of januari 2023 derde informatiebijeenkomst</a:t>
            </a:r>
          </a:p>
          <a:p>
            <a:endParaRPr lang="nl-NL" sz="26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DBFDD9C-6103-BDEB-8DA1-DD9691DEB9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01" y="236904"/>
            <a:ext cx="1608078" cy="79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360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150DA31-6614-4547-B33B-334954F90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983" y="226015"/>
            <a:ext cx="5660122" cy="1021428"/>
          </a:xfrm>
        </p:spPr>
        <p:txBody>
          <a:bodyPr>
            <a:normAutofit/>
          </a:bodyPr>
          <a:lstStyle/>
          <a:p>
            <a:pPr algn="ctr"/>
            <a:r>
              <a:rPr lang="nl-NL" sz="4000" b="1" dirty="0">
                <a:solidFill>
                  <a:schemeClr val="accent2"/>
                </a:solidFill>
              </a:rPr>
              <a:t>Vragen?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E0AABD1-CA49-40A2-BB50-B2CD2066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9106" y="6451031"/>
            <a:ext cx="2743200" cy="365125"/>
          </a:xfrm>
        </p:spPr>
        <p:txBody>
          <a:bodyPr/>
          <a:lstStyle/>
          <a:p>
            <a:fld id="{28553657-C4F4-470F-8469-18C2407C33D8}" type="slidenum">
              <a:rPr lang="nl-NL" sz="1400" b="1" smtClean="0">
                <a:solidFill>
                  <a:schemeClr val="bg1"/>
                </a:solidFill>
              </a:rPr>
              <a:pPr/>
              <a:t>7</a:t>
            </a:fld>
            <a:endParaRPr lang="nl-NL" sz="1400" b="1" dirty="0">
              <a:solidFill>
                <a:schemeClr val="bg1"/>
              </a:solidFill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B7B59BC-CCC0-49D5-8545-55A9AF9CE2AD}"/>
              </a:ext>
            </a:extLst>
          </p:cNvPr>
          <p:cNvCxnSpPr/>
          <p:nvPr/>
        </p:nvCxnSpPr>
        <p:spPr>
          <a:xfrm>
            <a:off x="-2796" y="1333399"/>
            <a:ext cx="12189204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A427C56-E697-4413-90E2-09D96E4344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7956" y="1897463"/>
            <a:ext cx="6652006" cy="4434671"/>
          </a:xfrm>
          <a:prstGeom prst="rect">
            <a:avLst/>
          </a:prstGeom>
        </p:spPr>
      </p:pic>
      <p:sp>
        <p:nvSpPr>
          <p:cNvPr id="12" name="Ovaal 11">
            <a:extLst>
              <a:ext uri="{FF2B5EF4-FFF2-40B4-BE49-F238E27FC236}">
                <a16:creationId xmlns:a16="http://schemas.microsoft.com/office/drawing/2014/main" id="{00872179-76C1-4E56-B5CE-4B01E85D6C6D}"/>
              </a:ext>
            </a:extLst>
          </p:cNvPr>
          <p:cNvSpPr/>
          <p:nvPr/>
        </p:nvSpPr>
        <p:spPr>
          <a:xfrm>
            <a:off x="2125335" y="1647569"/>
            <a:ext cx="4728519" cy="49344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66B49C7-ECAC-4DC1-A20F-CE0C9202B5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3535" y="1705447"/>
            <a:ext cx="5774946" cy="48187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200" dirty="0"/>
              <a:t>Op de website:</a:t>
            </a:r>
          </a:p>
          <a:p>
            <a:pPr>
              <a:buNone/>
            </a:pPr>
            <a:r>
              <a:rPr lang="nl-NL" sz="2200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www.tpsolar.nl/lagewald</a:t>
            </a:r>
            <a:endParaRPr lang="nl-NL" sz="2200" dirty="0">
              <a:solidFill>
                <a:schemeClr val="accent2"/>
              </a:solidFill>
            </a:endParaRPr>
          </a:p>
          <a:p>
            <a:pPr>
              <a:buNone/>
            </a:pPr>
            <a:endParaRPr lang="nl-NL" sz="2200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nl-NL" sz="2200" b="1" dirty="0"/>
              <a:t>Contact:</a:t>
            </a:r>
          </a:p>
          <a:p>
            <a:pPr marL="0" indent="0">
              <a:buNone/>
            </a:pPr>
            <a:r>
              <a:rPr lang="nl-NL" sz="2200" dirty="0"/>
              <a:t>TPSolar Nederland B.V.</a:t>
            </a:r>
          </a:p>
          <a:p>
            <a:pPr marL="0" indent="0">
              <a:buNone/>
            </a:pPr>
            <a:r>
              <a:rPr lang="nl-NL" sz="2200" dirty="0"/>
              <a:t>Melbournestraat 9, unit 7</a:t>
            </a:r>
          </a:p>
          <a:p>
            <a:pPr marL="0" indent="0">
              <a:buNone/>
            </a:pPr>
            <a:r>
              <a:rPr lang="nl-NL" sz="2200" dirty="0"/>
              <a:t>1175 RM Lijnden</a:t>
            </a:r>
          </a:p>
          <a:p>
            <a:pPr marL="0" indent="0">
              <a:buNone/>
            </a:pPr>
            <a:endParaRPr lang="nl-NL" sz="2200" dirty="0"/>
          </a:p>
          <a:p>
            <a:pPr marL="0" indent="0">
              <a:buNone/>
            </a:pPr>
            <a:r>
              <a:rPr lang="nl-NL" sz="2200" dirty="0"/>
              <a:t>E-mail: info@tpsolar.nl</a:t>
            </a:r>
          </a:p>
          <a:p>
            <a:pPr marL="0" indent="0">
              <a:buNone/>
            </a:pPr>
            <a:r>
              <a:rPr lang="nl-NL" sz="2200" dirty="0"/>
              <a:t>Tel: 023 741 01 44</a:t>
            </a:r>
            <a:endParaRPr lang="nl-NL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nl-NL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nl-NL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D85C6AA1-1843-422C-8FDB-D33DEED787F5}"/>
              </a:ext>
            </a:extLst>
          </p:cNvPr>
          <p:cNvSpPr/>
          <p:nvPr/>
        </p:nvSpPr>
        <p:spPr>
          <a:xfrm>
            <a:off x="11090036" y="6064667"/>
            <a:ext cx="95731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100" dirty="0">
                <a:solidFill>
                  <a:schemeClr val="bg1"/>
                </a:solidFill>
              </a:rPr>
              <a:t>Bron: TPSolar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9E160A5-E45B-9CA0-2BC6-8B8F4C16A2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908" y="2714383"/>
            <a:ext cx="2039987" cy="2618063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79EA238-9894-EB24-807B-B69584BB12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01" y="236904"/>
            <a:ext cx="1608078" cy="79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932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150DA31-6614-4547-B33B-334954F90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983" y="226015"/>
            <a:ext cx="5660122" cy="1021428"/>
          </a:xfrm>
        </p:spPr>
        <p:txBody>
          <a:bodyPr>
            <a:normAutofit/>
          </a:bodyPr>
          <a:lstStyle/>
          <a:p>
            <a:pPr algn="ctr"/>
            <a:r>
              <a:rPr lang="nl-NL" sz="4000" b="1" dirty="0">
                <a:solidFill>
                  <a:schemeClr val="accent2"/>
                </a:solidFill>
              </a:rPr>
              <a:t>Overzicht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E0AABD1-CA49-40A2-BB50-B2CD2066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9106" y="6451031"/>
            <a:ext cx="2743200" cy="365125"/>
          </a:xfrm>
        </p:spPr>
        <p:txBody>
          <a:bodyPr/>
          <a:lstStyle/>
          <a:p>
            <a:fld id="{28553657-C4F4-470F-8469-18C2407C33D8}" type="slidenum">
              <a:rPr lang="nl-NL" sz="1400" b="1" smtClean="0">
                <a:solidFill>
                  <a:schemeClr val="bg1"/>
                </a:solidFill>
              </a:rPr>
              <a:pPr/>
              <a:t>8</a:t>
            </a:fld>
            <a:endParaRPr lang="nl-NL" sz="1400" b="1" dirty="0">
              <a:solidFill>
                <a:schemeClr val="bg1"/>
              </a:solidFill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B7B59BC-CCC0-49D5-8545-55A9AF9CE2AD}"/>
              </a:ext>
            </a:extLst>
          </p:cNvPr>
          <p:cNvCxnSpPr/>
          <p:nvPr/>
        </p:nvCxnSpPr>
        <p:spPr>
          <a:xfrm>
            <a:off x="-2796" y="1333399"/>
            <a:ext cx="12189204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Afbeelding 2">
            <a:extLst>
              <a:ext uri="{FF2B5EF4-FFF2-40B4-BE49-F238E27FC236}">
                <a16:creationId xmlns:a16="http://schemas.microsoft.com/office/drawing/2014/main" id="{A1555EFB-C057-7A4C-A627-5996C5E783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1" r="10501"/>
          <a:stretch/>
        </p:blipFill>
        <p:spPr>
          <a:xfrm>
            <a:off x="6091806" y="1518423"/>
            <a:ext cx="5943795" cy="5113562"/>
          </a:xfrm>
          <a:prstGeom prst="rect">
            <a:avLst/>
          </a:prstGeom>
        </p:spPr>
      </p:pic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4DA3C347-45A5-4FD1-8538-2CBCEA6026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673062"/>
              </p:ext>
            </p:extLst>
          </p:nvPr>
        </p:nvGraphicFramePr>
        <p:xfrm>
          <a:off x="69798" y="3040888"/>
          <a:ext cx="5754370" cy="2438400"/>
        </p:xfrm>
        <a:graphic>
          <a:graphicData uri="http://schemas.openxmlformats.org/drawingml/2006/table">
            <a:tbl>
              <a:tblPr firstRow="1" firstCol="1" bandRow="1"/>
              <a:tblGrid>
                <a:gridCol w="3495523">
                  <a:extLst>
                    <a:ext uri="{9D8B030D-6E8A-4147-A177-3AD203B41FA5}">
                      <a16:colId xmlns:a16="http://schemas.microsoft.com/office/drawing/2014/main" val="75859940"/>
                    </a:ext>
                  </a:extLst>
                </a:gridCol>
                <a:gridCol w="2258847">
                  <a:extLst>
                    <a:ext uri="{9D8B030D-6E8A-4147-A177-3AD203B41FA5}">
                      <a16:colId xmlns:a16="http://schemas.microsoft.com/office/drawing/2014/main" val="19227433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l-NL" sz="20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</a:rPr>
                        <a:t>Gehele plangebied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20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</a:rPr>
                        <a:t>15 hectare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716624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sz="20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</a:rPr>
                        <a:t>Zonnepark binnen het hekwerk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20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</a:rPr>
                        <a:t>10,5 hectare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425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sz="20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</a:rPr>
                        <a:t>Landschappelijke inpassing buiten hekwerk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20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</a:rPr>
                        <a:t>4,5 hectare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88101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sz="20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</a:rPr>
                        <a:t>Panelenveld + installatie 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20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</a:rPr>
                        <a:t>5,75 hectare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534584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Hoogte panelen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 meter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88654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Vermogen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13,2 MWp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354274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Opwek duurzame stroom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4.000 huishoudens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7574151"/>
                  </a:ext>
                </a:extLst>
              </a:tr>
            </a:tbl>
          </a:graphicData>
        </a:graphic>
      </p:graphicFrame>
      <p:pic>
        <p:nvPicPr>
          <p:cNvPr id="7" name="Afbeelding 6">
            <a:extLst>
              <a:ext uri="{FF2B5EF4-FFF2-40B4-BE49-F238E27FC236}">
                <a16:creationId xmlns:a16="http://schemas.microsoft.com/office/drawing/2014/main" id="{EB620005-7057-26F2-3F2B-78C9AC528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01" y="236904"/>
            <a:ext cx="1608078" cy="79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93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127" y="0"/>
            <a:ext cx="9698222" cy="6857999"/>
          </a:xfrm>
          <a:prstGeom prst="rect">
            <a:avLst/>
          </a:prstGeom>
        </p:spPr>
      </p:pic>
      <p:sp>
        <p:nvSpPr>
          <p:cNvPr id="2" name="Titel 3">
            <a:extLst>
              <a:ext uri="{FF2B5EF4-FFF2-40B4-BE49-F238E27FC236}">
                <a16:creationId xmlns:a16="http://schemas.microsoft.com/office/drawing/2014/main" id="{66686A6D-55F9-B616-5AD8-F6AB75334BF3}"/>
              </a:ext>
            </a:extLst>
          </p:cNvPr>
          <p:cNvSpPr txBox="1">
            <a:spLocks/>
          </p:cNvSpPr>
          <p:nvPr/>
        </p:nvSpPr>
        <p:spPr>
          <a:xfrm>
            <a:off x="6790874" y="318520"/>
            <a:ext cx="5660122" cy="83354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NL" sz="4000" b="1" dirty="0">
                <a:solidFill>
                  <a:schemeClr val="accent2"/>
                </a:solidFill>
              </a:rPr>
              <a:t>Landschappelijk ontwerp</a:t>
            </a:r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CD2403E6-3247-8E38-F113-77F70B619621}"/>
              </a:ext>
            </a:extLst>
          </p:cNvPr>
          <p:cNvCxnSpPr>
            <a:cxnSpLocks/>
          </p:cNvCxnSpPr>
          <p:nvPr/>
        </p:nvCxnSpPr>
        <p:spPr>
          <a:xfrm>
            <a:off x="7096125" y="1000125"/>
            <a:ext cx="5095875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5A063FF5-498D-7FFE-696F-CF295AB83A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133" y="1361736"/>
            <a:ext cx="1608078" cy="791795"/>
          </a:xfrm>
          <a:prstGeom prst="rect">
            <a:avLst/>
          </a:prstGeom>
        </p:spPr>
      </p:pic>
      <p:pic>
        <p:nvPicPr>
          <p:cNvPr id="3" name="Afbeelding 2" descr="Afbeelding met tekst&#10;&#10;Automatisch gegenereerde beschrijving">
            <a:extLst>
              <a:ext uri="{FF2B5EF4-FFF2-40B4-BE49-F238E27FC236}">
                <a16:creationId xmlns:a16="http://schemas.microsoft.com/office/drawing/2014/main" id="{231B75A3-75B6-CB67-810A-12E74CD05D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60" r="16880"/>
          <a:stretch/>
        </p:blipFill>
        <p:spPr>
          <a:xfrm>
            <a:off x="10656632" y="2363208"/>
            <a:ext cx="1233579" cy="93781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4C507CB2-F181-88EF-6ED2-31888A2D41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" t="2618" r="17500" b="2945"/>
          <a:stretch/>
        </p:blipFill>
        <p:spPr>
          <a:xfrm>
            <a:off x="2576422" y="1000125"/>
            <a:ext cx="7039156" cy="5856373"/>
          </a:xfrm>
          <a:prstGeom prst="rect">
            <a:avLst/>
          </a:prstGeom>
        </p:spPr>
      </p:pic>
      <p:sp>
        <p:nvSpPr>
          <p:cNvPr id="2" name="Titel 3">
            <a:extLst>
              <a:ext uri="{FF2B5EF4-FFF2-40B4-BE49-F238E27FC236}">
                <a16:creationId xmlns:a16="http://schemas.microsoft.com/office/drawing/2014/main" id="{66686A6D-55F9-B616-5AD8-F6AB75334BF3}"/>
              </a:ext>
            </a:extLst>
          </p:cNvPr>
          <p:cNvSpPr txBox="1">
            <a:spLocks/>
          </p:cNvSpPr>
          <p:nvPr/>
        </p:nvSpPr>
        <p:spPr>
          <a:xfrm>
            <a:off x="0" y="318520"/>
            <a:ext cx="12450996" cy="83354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NL" sz="4000" b="1" dirty="0">
                <a:solidFill>
                  <a:schemeClr val="accent2"/>
                </a:solidFill>
              </a:rPr>
              <a:t>Landschappelijk ontwerp</a:t>
            </a:r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CD2403E6-3247-8E38-F113-77F70B619621}"/>
              </a:ext>
            </a:extLst>
          </p:cNvPr>
          <p:cNvCxnSpPr>
            <a:cxnSpLocks/>
          </p:cNvCxnSpPr>
          <p:nvPr/>
        </p:nvCxnSpPr>
        <p:spPr>
          <a:xfrm>
            <a:off x="0" y="1000125"/>
            <a:ext cx="12192000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5A063FF5-498D-7FFE-696F-CF295AB83A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320" y="1399427"/>
            <a:ext cx="1608078" cy="791795"/>
          </a:xfrm>
          <a:prstGeom prst="rect">
            <a:avLst/>
          </a:prstGeom>
        </p:spPr>
      </p:pic>
      <p:pic>
        <p:nvPicPr>
          <p:cNvPr id="3" name="Afbeelding 2" descr="Afbeelding met tekst&#10;&#10;Automatisch gegenereerde beschrijving">
            <a:extLst>
              <a:ext uri="{FF2B5EF4-FFF2-40B4-BE49-F238E27FC236}">
                <a16:creationId xmlns:a16="http://schemas.microsoft.com/office/drawing/2014/main" id="{231B75A3-75B6-CB67-810A-12E74CD05D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60" r="16880"/>
          <a:stretch/>
        </p:blipFill>
        <p:spPr>
          <a:xfrm>
            <a:off x="10711819" y="2491187"/>
            <a:ext cx="1233579" cy="93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330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>
            <a:extLst>
              <a:ext uri="{FF2B5EF4-FFF2-40B4-BE49-F238E27FC236}">
                <a16:creationId xmlns:a16="http://schemas.microsoft.com/office/drawing/2014/main" id="{66686A6D-55F9-B616-5AD8-F6AB75334BF3}"/>
              </a:ext>
            </a:extLst>
          </p:cNvPr>
          <p:cNvSpPr txBox="1">
            <a:spLocks/>
          </p:cNvSpPr>
          <p:nvPr/>
        </p:nvSpPr>
        <p:spPr>
          <a:xfrm>
            <a:off x="4852270" y="1444951"/>
            <a:ext cx="7598725" cy="83354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NL" sz="4000" b="1" dirty="0">
                <a:solidFill>
                  <a:schemeClr val="accent2"/>
                </a:solidFill>
              </a:rPr>
              <a:t>Landschappelijk ontwerp</a:t>
            </a:r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CD2403E6-3247-8E38-F113-77F70B619621}"/>
              </a:ext>
            </a:extLst>
          </p:cNvPr>
          <p:cNvCxnSpPr>
            <a:cxnSpLocks/>
          </p:cNvCxnSpPr>
          <p:nvPr/>
        </p:nvCxnSpPr>
        <p:spPr>
          <a:xfrm>
            <a:off x="4556190" y="2126556"/>
            <a:ext cx="7635810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5A063FF5-498D-7FFE-696F-CF295AB83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610" y="2564197"/>
            <a:ext cx="1608078" cy="791795"/>
          </a:xfrm>
          <a:prstGeom prst="rect">
            <a:avLst/>
          </a:prstGeom>
        </p:spPr>
      </p:pic>
      <p:pic>
        <p:nvPicPr>
          <p:cNvPr id="3" name="Afbeelding 2" descr="Afbeelding met tekst&#10;&#10;Automatisch gegenereerde beschrijving">
            <a:extLst>
              <a:ext uri="{FF2B5EF4-FFF2-40B4-BE49-F238E27FC236}">
                <a16:creationId xmlns:a16="http://schemas.microsoft.com/office/drawing/2014/main" id="{231B75A3-75B6-CB67-810A-12E74CD05D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60" r="16880"/>
          <a:stretch/>
        </p:blipFill>
        <p:spPr>
          <a:xfrm>
            <a:off x="9250526" y="2491187"/>
            <a:ext cx="1233579" cy="937813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02143D7E-1FEF-1946-E762-3C3018C5C2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9" t="2140" r="24169" b="2390"/>
          <a:stretch/>
        </p:blipFill>
        <p:spPr>
          <a:xfrm>
            <a:off x="854070" y="0"/>
            <a:ext cx="3702120" cy="687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527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>
            <a:extLst>
              <a:ext uri="{FF2B5EF4-FFF2-40B4-BE49-F238E27FC236}">
                <a16:creationId xmlns:a16="http://schemas.microsoft.com/office/drawing/2014/main" id="{66686A6D-55F9-B616-5AD8-F6AB75334BF3}"/>
              </a:ext>
            </a:extLst>
          </p:cNvPr>
          <p:cNvSpPr txBox="1">
            <a:spLocks/>
          </p:cNvSpPr>
          <p:nvPr/>
        </p:nvSpPr>
        <p:spPr>
          <a:xfrm>
            <a:off x="4865038" y="1595335"/>
            <a:ext cx="7585957" cy="83354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NL" sz="4000" b="1" dirty="0">
                <a:solidFill>
                  <a:schemeClr val="accent2"/>
                </a:solidFill>
              </a:rPr>
              <a:t>Landschappelijk ontwerp</a:t>
            </a:r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CD2403E6-3247-8E38-F113-77F70B619621}"/>
              </a:ext>
            </a:extLst>
          </p:cNvPr>
          <p:cNvCxnSpPr>
            <a:cxnSpLocks/>
          </p:cNvCxnSpPr>
          <p:nvPr/>
        </p:nvCxnSpPr>
        <p:spPr>
          <a:xfrm>
            <a:off x="4744528" y="2276940"/>
            <a:ext cx="7447472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5A063FF5-498D-7FFE-696F-CF295AB83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550" y="2562648"/>
            <a:ext cx="1608078" cy="791795"/>
          </a:xfrm>
          <a:prstGeom prst="rect">
            <a:avLst/>
          </a:prstGeom>
        </p:spPr>
      </p:pic>
      <p:pic>
        <p:nvPicPr>
          <p:cNvPr id="3" name="Afbeelding 2" descr="Afbeelding met tekst&#10;&#10;Automatisch gegenereerde beschrijving">
            <a:extLst>
              <a:ext uri="{FF2B5EF4-FFF2-40B4-BE49-F238E27FC236}">
                <a16:creationId xmlns:a16="http://schemas.microsoft.com/office/drawing/2014/main" id="{231B75A3-75B6-CB67-810A-12E74CD05D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60" r="16880"/>
          <a:stretch/>
        </p:blipFill>
        <p:spPr>
          <a:xfrm>
            <a:off x="9251399" y="2491187"/>
            <a:ext cx="1233579" cy="937813"/>
          </a:xfrm>
          <a:prstGeom prst="rect">
            <a:avLst/>
          </a:prstGeom>
        </p:spPr>
      </p:pic>
      <p:pic>
        <p:nvPicPr>
          <p:cNvPr id="6" name="Afbeelding 5" descr="Afbeelding met tekst&#10;&#10;Automatisch gegenereerde beschrijving">
            <a:extLst>
              <a:ext uri="{FF2B5EF4-FFF2-40B4-BE49-F238E27FC236}">
                <a16:creationId xmlns:a16="http://schemas.microsoft.com/office/drawing/2014/main" id="{5E848A2E-5D2E-F89C-BABB-21B8B06FA1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3" t="1882" r="17017" b="1164"/>
          <a:stretch/>
        </p:blipFill>
        <p:spPr>
          <a:xfrm>
            <a:off x="776928" y="1"/>
            <a:ext cx="4027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70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3998</TotalTime>
  <Words>193</Words>
  <Application>Microsoft Office PowerPoint</Application>
  <PresentationFormat>Breedbeeld</PresentationFormat>
  <Paragraphs>74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Noto Sans Symbols</vt:lpstr>
      <vt:lpstr>Office Theme</vt:lpstr>
      <vt:lpstr>PowerPoint-presentatie</vt:lpstr>
      <vt:lpstr>Inhoud</vt:lpstr>
      <vt:lpstr>Plenaire aftrap</vt:lpstr>
      <vt:lpstr>PowerPoint-presentatie</vt:lpstr>
      <vt:lpstr>PowerPoint-presentatie</vt:lpstr>
      <vt:lpstr>Hoe nu verder? </vt:lpstr>
      <vt:lpstr>Vragen?</vt:lpstr>
      <vt:lpstr>Overzicht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Emma Hendriks</dc:creator>
  <cp:lastModifiedBy>Manou Kuik - TPSolar</cp:lastModifiedBy>
  <cp:revision>137</cp:revision>
  <dcterms:created xsi:type="dcterms:W3CDTF">2019-09-09T09:59:08Z</dcterms:created>
  <dcterms:modified xsi:type="dcterms:W3CDTF">2022-11-03T13:45:09Z</dcterms:modified>
</cp:coreProperties>
</file>